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68" r:id="rId9"/>
    <p:sldId id="258" r:id="rId10"/>
    <p:sldId id="269" r:id="rId11"/>
    <p:sldId id="259" r:id="rId12"/>
    <p:sldId id="270" r:id="rId13"/>
    <p:sldId id="271" r:id="rId14"/>
    <p:sldId id="260" r:id="rId15"/>
    <p:sldId id="272" r:id="rId16"/>
    <p:sldId id="273" r:id="rId17"/>
    <p:sldId id="275" r:id="rId18"/>
    <p:sldId id="261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15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חזקיהו</a:t>
            </a:r>
            <a:endParaRPr lang="he-IL" sz="115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8306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2211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לָכֵן </a:t>
            </a:r>
            <a:r>
              <a:rPr lang="he-IL" sz="2000" dirty="0">
                <a:cs typeface="David" pitchFamily="34" charset="-79"/>
              </a:rPr>
              <a:t>כֹּה-אָמַר יְהוָה אֶל-מֶלֶךְ אַשּׁוּר לֹא יָבֹא אֶל-הָעִיר הַזֹּאת וְלֹא-יוֹרֶה שָׁם חֵץ וְלֹא-יְקַדְּמֶנָּה מָגֵן וְלֹא-יִשְׁפֹּךְ עָלֶיהָ סֹלְלָה. </a:t>
            </a:r>
            <a:r>
              <a:rPr lang="he-IL" sz="2000" b="1" dirty="0">
                <a:cs typeface="David" pitchFamily="34" charset="-79"/>
              </a:rPr>
              <a:t>לג</a:t>
            </a:r>
            <a:r>
              <a:rPr lang="he-IL" sz="2000" dirty="0">
                <a:cs typeface="David" pitchFamily="34" charset="-79"/>
              </a:rPr>
              <a:t> בַּדֶּרֶךְ אֲשֶׁר-יָבֹא בָּהּ יָשׁוּב וְאֶל-הָעִיר הַזֹּאת לֹא יָבֹא נְאֻם-יְהוָה. </a:t>
            </a:r>
            <a:r>
              <a:rPr lang="he-IL" sz="2000" b="1" dirty="0">
                <a:cs typeface="David" pitchFamily="34" charset="-79"/>
              </a:rPr>
              <a:t>לד</a:t>
            </a:r>
            <a:r>
              <a:rPr lang="he-IL" sz="2000" dirty="0">
                <a:cs typeface="David" pitchFamily="34" charset="-79"/>
              </a:rPr>
              <a:t> וְגַנּוֹתִי אֶל-הָעִיר הַזֹּאת לְהוֹשִׁיעָהּ לְמַעֲנִי וּלְמַעַן דָּוִד עַבְדִּי. </a:t>
            </a:r>
            <a:r>
              <a:rPr lang="he-IL" sz="2000" b="1" dirty="0">
                <a:cs typeface="David" pitchFamily="34" charset="-79"/>
              </a:rPr>
              <a:t>לה</a:t>
            </a:r>
            <a:r>
              <a:rPr lang="he-IL" sz="2000" dirty="0">
                <a:cs typeface="David" pitchFamily="34" charset="-79"/>
              </a:rPr>
              <a:t> וַיְהִי בַּלַּיְלָה הַהוּא וַיֵּצֵא מַלְאַךְ יְהוָה וַיַּךְ בְּמַחֲנֵה אַשּׁוּר מֵאָה שְׁמוֹנִים וַחֲמִשָּׁה אָלֶף וַיַּשְׁכִּימוּ בַבֹּקֶר וְהִנֵּה כֻלָּם פְּגָרִים מֵתִים. </a:t>
            </a:r>
            <a:r>
              <a:rPr lang="he-IL" sz="2000" b="1" dirty="0">
                <a:cs typeface="David" pitchFamily="34" charset="-79"/>
              </a:rPr>
              <a:t>לו</a:t>
            </a:r>
            <a:r>
              <a:rPr lang="he-IL" sz="2000" dirty="0">
                <a:cs typeface="David" pitchFamily="34" charset="-79"/>
              </a:rPr>
              <a:t> וַיִּסַּע וַיֵּלֶךְ וַיָּשָׁב סַנְחֵרִיב מֶלֶךְ-אַשּׁוּר וַיֵּשֶׁב בְּנִינְוֵה. </a:t>
            </a:r>
            <a:r>
              <a:rPr lang="he-IL" sz="2000" b="1" dirty="0">
                <a:cs typeface="David" pitchFamily="34" charset="-79"/>
              </a:rPr>
              <a:t>לז</a:t>
            </a:r>
            <a:r>
              <a:rPr lang="he-IL" sz="2000" dirty="0">
                <a:cs typeface="David" pitchFamily="34" charset="-79"/>
              </a:rPr>
              <a:t> וַיְהִי הוּא מִשְׁתַּחֲוֶה בֵּית נִסְרֹךְ אֱלֹהָיו וְאַדְרַמֶּלֶךְ וְשַׂרְאֶצֶר </a:t>
            </a:r>
            <a:r>
              <a:rPr lang="he-IL" sz="2000" dirty="0" smtClean="0">
                <a:cs typeface="David" pitchFamily="34" charset="-79"/>
              </a:rPr>
              <a:t>בָּנָיו </a:t>
            </a:r>
            <a:r>
              <a:rPr lang="he-IL" sz="2000" dirty="0">
                <a:cs typeface="David" pitchFamily="34" charset="-79"/>
              </a:rPr>
              <a:t>הִכֻּהוּ בַחֶרֶב וְהֵמָּה נִמְלְטוּ אֶרֶץ אֲרָרָט וַיִּמְלֹךְ אֵסַר-חַדֹּן בְּנוֹ תַּחְתָּיו.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Let’s go back 12 years to when Chizkiyahu became king…</a:t>
            </a:r>
            <a:endParaRPr lang="he-IL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6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כט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219200"/>
            <a:ext cx="5181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יְחִזְקִיָּהוּ מָלַךְ בֶּן-עֶשְׂרִים וְחָמֵשׁ שָׁנָה וְעֶשְׂרִים וָתֵשַׁע שָׁנָה מָלַךְ בִּירוּשָׁלִָם וְשֵׁם אִמּוֹ אֲבִיָּה בַּת-זְכַרְיָהוּ.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וַיַּעַשׂ הַיָּשָׁר בְּעֵינֵי יְהוָה כְּכֹל אֲשֶׁר-עָשָׂה דָּוִיד אָבִיו.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הוּא בַשָּׁנָה הָרִאשׁוֹנָה לְמָלְכוֹ בַּחֹדֶשׁ הָרִאשׁוֹן פָּתַח אֶת-דַּלְתוֹת בֵּית-יְהוָה וַיְחַזְּקֵם.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וַיָּבֵא אֶת-הַכֹּהֲנִים וְאֶת-הַלְוִיִּם וַיַּאַסְפֵם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לִרְחוֹב</a:t>
            </a:r>
            <a:r>
              <a:rPr lang="he-IL" sz="2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הַמִּזְרָח.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לָהֶם שְׁמָעוּנִי הַלְוִיִּם עַתָּה הִתְקַדְּשׁוּ וְקַדְּשׁוּ אֶת-בֵּית יְהוָה אֱלֹהֵי אֲבֹתֵיכֶם וְהוֹצִיאוּ אֶת-הַנִּדָּה מִן-הַקֹּדֶשׁ.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כִּי-מָעֲלוּ אֲבֹתֵינוּ וְעָשׂוּ הָרַע בְּעֵינֵי יְהוָה-אֱלֹהֵינוּ וַיַּעַזְבֻהוּ וַיַּסֵּבּוּ פְנֵיהֶם מִמִּשְׁכַּן יְהוָה וַיִּתְּנוּ-עֹרֶף.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גַּם סָגְרוּ דַּלְתוֹת הָאוּלָם וַיְכַבּוּ אֶת-הַנֵּרוֹת וּקְטֹרֶת לֹא הִקְטִירוּ וְעֹלָה לֹא-הֶעֱלוּ בַקֹּדֶשׁ לֵאלֹהֵי יִשְׂרָאֵל.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וַיְהִי קֶצֶף יְהוָה עַל-יְהוּדָה וִירוּשָׁלִָם וַיִּתְּנֵם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לְזַעֲוָה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לְשַׁמָּה וְלִשְׁרֵקָה כַּאֲשֶׁר אַתֶּם רֹאִים בְּעֵינֵיכֶם.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וְהִנֵּה נָפְלוּ אֲבוֹתֵינוּ בֶּחָרֶב וּבָנֵינוּ וּבְנוֹתֵינוּ וְנָשֵׁינוּ בַּשְּׁבִי עַל-זֹאת.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524000"/>
            <a:ext cx="3657600" cy="1295400"/>
          </a:xfrm>
          <a:prstGeom prst="rightArrowCallout">
            <a:avLst>
              <a:gd name="adj1" fmla="val 25000"/>
              <a:gd name="adj2" fmla="val 25000"/>
              <a:gd name="adj3" fmla="val 11207"/>
              <a:gd name="adj4" fmla="val 894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Achaz had closed down the Temple. Chizkiyahu flips the policy, opens the Temple and cleans it up.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971800"/>
            <a:ext cx="3657600" cy="4191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21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Wide, open plaza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733800"/>
            <a:ext cx="3657600" cy="2819400"/>
          </a:xfrm>
          <a:prstGeom prst="rightArrowCallout">
            <a:avLst>
              <a:gd name="adj1" fmla="val 25000"/>
              <a:gd name="adj2" fmla="val 25000"/>
              <a:gd name="adj3" fmla="val 9218"/>
              <a:gd name="adj4" fmla="val 8933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reason why things were bad with Ashor was because of Achaz who closed the Temple. </a:t>
            </a:r>
          </a:p>
          <a:p>
            <a:pPr algn="ctr"/>
            <a:r>
              <a:rPr lang="en-GB" sz="2000" dirty="0" smtClean="0"/>
              <a:t>The problem is that Chizkiyahu fixes it up and things remain bad. </a:t>
            </a:r>
          </a:p>
          <a:p>
            <a:pPr algn="ctr"/>
            <a:r>
              <a:rPr lang="en-GB" sz="2000" dirty="0" smtClean="0"/>
              <a:t>Yeshayahu will have to deal with this problem.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2472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כט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עַתָּה עִם-לְבָבִי לִכְרוֹת בְּרִית לַיהוָה אֱלֹהֵי יִשְׂרָאֵל וְיָשֹׁב מִמֶּנּוּ חֲרוֹן אַפּוֹ.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בָּנַי עַתָּה אַל-תִּשָּׁלוּ כִּי-בָכֶם בָּחַר יְהוָה לַעֲמֹד לְפָנָיו לְשָׁרְתוֹ וְלִהְיוֹת לוֹ מְשָׁרְתִים וּמַקְטִרִים.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וַיַּאַסְפוּ אֶת-אֲחֵיהֶם וַיִּתְקַדְּשׁוּ וַיָּבֹאוּ כְמִצְוַת-הַמֶּלֶךְ בְּדִבְרֵי יְהוָה לְטַהֵר בֵּית יְהוָה.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וַיָּבֹאוּ הַכֹּהֲנִים לִפְנִימָה בֵית-יְהוָה לְטַהֵר וַיּוֹצִיאוּ אֵת כָּל-הַטֻּמְאָה אֲשֶׁר מָצְאוּ בְּהֵיכַל יְהוָה לַחֲצַר בֵּית יְהוָה וַיְקַבְּלוּ הַלְוִיִּם לְהוֹצִיא לְנַחַל-קִדְרוֹן </a:t>
            </a:r>
            <a:r>
              <a:rPr lang="he-IL" sz="2000" dirty="0" smtClean="0">
                <a:cs typeface="David" pitchFamily="34" charset="-79"/>
              </a:rPr>
              <a:t>חוּצָה.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וַיָּחֵלּוּ בְּאֶחָד לַחֹדֶשׁ הָרִאשׁוֹן לְקַדֵּשׁ וּבְיוֹם שְׁמוֹנָה 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לַחֹדֶשׁ בָּאוּ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לְאוּלָם יְהוָה וַיְקַדְּשׁוּ אֶת-בֵּית-יְהוָה לְיָמִים </a:t>
            </a:r>
            <a:endParaRPr lang="he-IL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שְׁמוֹנָה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וּבְיוֹם </a:t>
            </a: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שִׁשָּׁה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עָשָׂר לַחֹדֶשׁ הָרִאשׁוֹן כִּלּוּ. </a:t>
            </a:r>
            <a:endParaRPr lang="he-IL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וַיָּבוֹאוּ פְנִימָה אֶל-חִזְקִיָּהוּ הַמֶּלֶךְ וַיֹּאמְרוּ טִהַרְנוּ אֶת-כָּל-בֵּית יְהוָה אֶת-מִזְבַּח הָעוֹלָה וְאֶת-כָּל-כֵּלָיו וְאֶת-שֻׁלְחַן הַמַּעֲרֶכֶת וְאֶת-כָּל-כֵּלָיו.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וְאֵת כָּל-הַכֵּלִים אֲשֶׁר הִזְנִיחַ הַמֶּלֶךְ אָחָז בְּמַלְכוּתוֹ בְּמַעֲלוֹ הֵכַנּוּ וְהִקְדָּשְׁנוּ וְהִנָּם לִפְנֵי מִזְבַּח יְהוָה. </a:t>
            </a: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וַיַּשְׁכֵּם יְחִזְקִיָּהוּ הַמֶּלֶךְ וַיֶּאֱסֹף אֵת שָׂרֵי הָעִיר וַיַּעַל בֵּית יְהוָה. </a:t>
            </a: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וַיָּבִיאוּ פָרִים-שִׁבְעָה וְאֵילִים שִׁבְעָה וּכְבָשִׂים שִׁבְעָה וּצְפִירֵי עִזִּים שִׁבְעָה לְחַטָּאת עַל-הַמַּמְלָכָה וְעַל-הַמִּקְדָּשׁ וְעַל-יְהוּדָה וַיֹּאמֶר לִבְנֵי אַהֲרֹן הַכֹּהֲנִים לְהַעֲלוֹת עַל-מִזְבַּח יְהוָה. </a:t>
            </a: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וַיִּשְׁחֲטוּ הַבָּקָר וַיְקַבְּלוּ הַכֹּהֲנִים אֶת-הַדָּם וַיִּזְרְקוּ הַמִּזְבֵּחָה וַיִּשְׁחֲטוּ הָאֵלִים וַיִּזְרְקוּ הַדָּם הַמִּזְבֵּחָה וַיִּשְׁחֲטוּ הַכְּבָשִׂים וַיִּזְרְקוּ הַדָּם הַמִּזְבֵּחָה. </a:t>
            </a: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וַיַּגִּישׁוּ אֶת-שְׂעִירֵי הַחַטָּאת לִפְנֵי הַמֶּלֶךְ וְהַקָּהָל וַיִּסְמְכוּ יְדֵיהֶם עֲלֵיהֶם.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6200" y="3048000"/>
            <a:ext cx="3886200" cy="1143000"/>
          </a:xfrm>
          <a:prstGeom prst="rightArrowCallout">
            <a:avLst>
              <a:gd name="adj1" fmla="val 25000"/>
              <a:gd name="adj2" fmla="val 25000"/>
              <a:gd name="adj3" fmla="val 11207"/>
              <a:gd name="adj4" fmla="val 894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It took 16 days to fix up the Mikdash which coincided with Pesach.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1554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כט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וַיִּשְׁחָטוּם הַכֹּהֲנִים וַיְחַטְּאוּ אֶת-דָּמָם הַמִּזְבֵּחָה לְכַפֵּר עַל-כָּל-יִשְׂרָאֵל כִּי לְכָל-יִשְׂרָאֵל אָמַר הַמֶּלֶךְ הָעוֹלָה וְהַחַטָּאת. </a:t>
            </a: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וַיַּעֲמֵד אֶת-הַלְוִיִּם בֵּית יְהוָה בִּמְצִלְתַּיִם בִּנְבָלִים וּבְכִנֹּרוֹת בְּמִצְוַת דָּוִיד וְגָד חֹזֵה-הַמֶּלֶךְ וְנָתָן הַנָּבִיא כִּי בְיַד-יְהוָה הַמִּצְוָה בְּיַד-נְבִיאָיו. </a:t>
            </a:r>
            <a:r>
              <a:rPr lang="he-IL" sz="2000" b="1" dirty="0">
                <a:cs typeface="David" pitchFamily="34" charset="-79"/>
              </a:rPr>
              <a:t>כו</a:t>
            </a:r>
            <a:r>
              <a:rPr lang="he-IL" sz="2000" dirty="0">
                <a:cs typeface="David" pitchFamily="34" charset="-79"/>
              </a:rPr>
              <a:t> וַיַּעַמְדוּ הַלְוִיִּם בִּכְלֵי דָוִיד וְהַכֹּהֲנִים בַּחֲצֹצְרוֹת.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כז</a:t>
            </a:r>
            <a:r>
              <a:rPr lang="he-IL" sz="2000" dirty="0">
                <a:cs typeface="David" pitchFamily="34" charset="-79"/>
              </a:rPr>
              <a:t> וַיֹּאמֶר חִזְקִיָּהוּ לְהַעֲלוֹת הָעֹלָה לְהַמִּזְבֵּחַ וּבְעֵת הֵחֵל הָעוֹלָה הֵחֵל שִׁיר-יְהוָה וְהַחֲצֹצְרוֹת וְעַל-יְדֵי כְּלֵי דָּוִיד מֶלֶךְ-יִשְׂרָאֵל. </a:t>
            </a: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וְכָל-הַקָּהָל מִשְׁתַּחֲוִים וְהַשִּׁיר מְשׁוֹרֵר וְהַחֲצֹצְרוֹת </a:t>
            </a:r>
            <a:r>
              <a:rPr lang="he-IL" sz="2000" dirty="0" smtClean="0">
                <a:cs typeface="David" pitchFamily="34" charset="-79"/>
              </a:rPr>
              <a:t>מַחְצְרִים </a:t>
            </a:r>
            <a:r>
              <a:rPr lang="he-IL" sz="2000" dirty="0">
                <a:cs typeface="David" pitchFamily="34" charset="-79"/>
              </a:rPr>
              <a:t>הַכֹּל עַד לִכְלוֹת הָעֹלָה. </a:t>
            </a:r>
            <a:r>
              <a:rPr lang="he-IL" sz="2000" b="1" dirty="0">
                <a:cs typeface="David" pitchFamily="34" charset="-79"/>
              </a:rPr>
              <a:t>כט</a:t>
            </a:r>
            <a:r>
              <a:rPr lang="he-IL" sz="2000" dirty="0">
                <a:cs typeface="David" pitchFamily="34" charset="-79"/>
              </a:rPr>
              <a:t> וּכְכַלּוֹת לְהַעֲלוֹת כָּרְעוּ הַמֶּלֶךְ וְכָל-הַנִּמְצְאִים אִתּוֹ וַיִּשְׁתַּחֲווּ. </a:t>
            </a:r>
            <a:r>
              <a:rPr lang="he-IL" sz="2000" b="1" dirty="0">
                <a:cs typeface="David" pitchFamily="34" charset="-79"/>
              </a:rPr>
              <a:t>ל</a:t>
            </a:r>
            <a:r>
              <a:rPr lang="he-IL" sz="2000" dirty="0">
                <a:cs typeface="David" pitchFamily="34" charset="-79"/>
              </a:rPr>
              <a:t> וַיֹּאמֶר יְחִזְקִיָּהוּ הַמֶּלֶךְ וְהַשָּׂרִים לַלְוִיִּם לְהַלֵּל לַיהוָה בְּדִבְרֵי דָוִיד וְאָסָף הַחֹזֶה וַיְהַלְלוּ עַד-לְשִׂמְחָה וַיִּקְּדוּ וַיִּשְׁתַּחֲווּ</a:t>
            </a:r>
            <a:r>
              <a:rPr lang="he-IL" sz="2000" dirty="0" smtClean="0">
                <a:cs typeface="David" pitchFamily="34" charset="-79"/>
              </a:rPr>
              <a:t>.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לא</a:t>
            </a:r>
            <a:r>
              <a:rPr lang="he-IL" sz="2000" dirty="0">
                <a:cs typeface="David" pitchFamily="34" charset="-79"/>
              </a:rPr>
              <a:t> וַיַּעַן יְחִזְקִיָּהוּ וַיֹּאמֶר עַתָּה מִלֵּאתֶם יֶדְכֶם לַיהוָה גֹּשׁוּ וְהָבִיאוּ זְבָחִים וְתוֹדוֹת לְבֵית יְהוָה וַיָּבִיאוּ הַקָּהָל זְבָחִים וְתוֹדוֹת וְכָל-נְדִיב לֵב עֹלוֹת. </a:t>
            </a:r>
            <a:r>
              <a:rPr lang="he-IL" sz="2000" b="1" dirty="0">
                <a:cs typeface="David" pitchFamily="34" charset="-79"/>
              </a:rPr>
              <a:t>לב</a:t>
            </a:r>
            <a:r>
              <a:rPr lang="he-IL" sz="2000" dirty="0">
                <a:cs typeface="David" pitchFamily="34" charset="-79"/>
              </a:rPr>
              <a:t> וַיְהִי מִסְפַּר הָעֹלָה אֲשֶׁר הֵבִיאוּ הַקָּהָל בָּקָר שִׁבְעִים אֵילִים מֵאָה כְּבָשִׂים מָאתָיִם לְעֹלָה לַיהוָה כָּל-אֵלֶּה. </a:t>
            </a:r>
            <a:r>
              <a:rPr lang="he-IL" sz="2000" b="1" dirty="0">
                <a:cs typeface="David" pitchFamily="34" charset="-79"/>
              </a:rPr>
              <a:t>לג</a:t>
            </a:r>
            <a:r>
              <a:rPr lang="he-IL" sz="2000" dirty="0">
                <a:cs typeface="David" pitchFamily="34" charset="-79"/>
              </a:rPr>
              <a:t> וְהַקֳּדָשִׁים בָּקָר שֵׁשׁ מֵאוֹת וְצֹאן שְׁלֹשֶׁת אֲלָפִים. </a:t>
            </a:r>
            <a:r>
              <a:rPr lang="he-IL" sz="2000" b="1" dirty="0">
                <a:cs typeface="David" pitchFamily="34" charset="-79"/>
              </a:rPr>
              <a:t>לד</a:t>
            </a:r>
            <a:r>
              <a:rPr lang="he-IL" sz="2000" dirty="0">
                <a:cs typeface="David" pitchFamily="34" charset="-79"/>
              </a:rPr>
              <a:t> רַק הַכֹּהֲנִים הָיוּ לִמְעָט וְלֹא יָכְלוּ לְהַפְשִׁיט אֶת-כָּל-הָעֹלוֹת וַיְחַזְּקוּם אֲחֵיהֶם הַלְוִיִּם עַד-כְּלוֹת הַמְּלָאכָה וְעַד יִתְקַדְּשׁוּ הַכֹּהֲנִים כִּי הַלְוִיִּם יִשְׁרֵי לֵבָב לְהִתְקַדֵּשׁ מֵהַכֹּהֲנִים. </a:t>
            </a:r>
            <a:r>
              <a:rPr lang="he-IL" sz="2000" b="1" dirty="0">
                <a:cs typeface="David" pitchFamily="34" charset="-79"/>
              </a:rPr>
              <a:t>לה</a:t>
            </a:r>
            <a:r>
              <a:rPr lang="he-IL" sz="2000" dirty="0">
                <a:cs typeface="David" pitchFamily="34" charset="-79"/>
              </a:rPr>
              <a:t> וְגַם-עֹלָה לָרֹב בְּחֶלְבֵי הַשְּׁלָמִים וּבַנְּסָכִים לָעֹלָה וַתִּכּוֹן עֲבוֹדַת בֵּית-יְהוָה. </a:t>
            </a:r>
            <a:r>
              <a:rPr lang="he-IL" sz="2000" b="1" dirty="0">
                <a:cs typeface="David" pitchFamily="34" charset="-79"/>
              </a:rPr>
              <a:t>לו</a:t>
            </a:r>
            <a:r>
              <a:rPr lang="he-IL" sz="2000" dirty="0">
                <a:cs typeface="David" pitchFamily="34" charset="-79"/>
              </a:rPr>
              <a:t> וַיִּשְׂמַח יְחִזְקִיָּהוּ וְכָל-הָעָם עַל הַהֵכִין הָאֱלֹהִים לָעָם כִּי בְּפִתְאֹם הָיָה הַדָּבָר.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1"/>
                </a:solidFill>
                <a:cs typeface="David" pitchFamily="34" charset="-79"/>
              </a:rPr>
              <a:t>Everyone is expecting </a:t>
            </a:r>
            <a:r>
              <a:rPr lang="en-GB" sz="2400" b="1" dirty="0">
                <a:solidFill>
                  <a:schemeClr val="accent1"/>
                </a:solidFill>
                <a:cs typeface="David" pitchFamily="34" charset="-79"/>
              </a:rPr>
              <a:t>to beat Ashor and rise back to power.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5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399" y="1623218"/>
            <a:ext cx="5566229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יְחִזְקִיָּהוּ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עַל-כָּל-יִשְׂרָאֵל וִיהוּדָה </a:t>
            </a:r>
            <a:r>
              <a:rPr lang="he-IL" sz="2000" dirty="0">
                <a:cs typeface="David" pitchFamily="34" charset="-79"/>
              </a:rPr>
              <a:t>וְגַם-אִגְּרוֹת כָּתַב עַל-אֶפְרַיִם וּמְנַשֶּׁה לָבוֹא לְבֵית-יְהוָה בִּירוּשָׁלִָם לַעֲשׂוֹת פֶּסַח לַיהוָה אֱלֹהֵי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וַיִּוָּעַץ הַמֶּלֶךְ וְשָׂרָיו וְכָל-הַקָּהָל בִּירוּשָׁלִָם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לַעֲשׂוֹת הַפֶּסַח בַּחֹדֶשׁ הַשֵּׁנִי.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לֹא יָכְלוּ לַעֲשֹׂתוֹ בָּעֵת הַהִיא כִּי הַכֹּהֲנִים לֹא-הִתְקַדְּשׁוּ לְמַדַּי וְהָעָם לֹא-נֶאֶסְפוּ לִירוּשָׁלִָם.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וַיִּישַׁר הַדָּבָר בְּעֵינֵי הַמֶּלֶךְ וּבְעֵינֵי כָּל-הַקָּהָל.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וַיַּעֲמִידוּ דָבָר לְהַעֲבִיר קוֹל בְּכָל-יִשְׂרָאֵל מִבְּאֵר-שֶׁבַע וְעַד-דָּן לָבוֹא לַעֲשׂוֹת פֶּסַח לַיהוָה אֱלֹהֵי-יִשְׂרָאֵל בִּירוּשָׁלִָם כִּי לֹא לָרֹב עָשׂוּ כַּכָּתוּב.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וַיֵּלְכוּ הָרָצִים בָּאִגְּרוֹת מִיַּד הַמֶּלֶךְ וְשָׂרָיו בְּכָל-יִשְׂרָאֵל וִיהוּדָה וּכְמִצְוַת הַמֶּלֶךְ לֵאמֹר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בְּנֵי יִשְׂרָאֵל שׁוּבוּ אֶל-יְהוָה אֱלֹהֵי אַבְרָהָם יִצְחָק וְיִשְׂרָאֵל וְיָשֹׁב אֶל-הַפְּלֵיטָה הַנִּשְׁאֶרֶת לָכֶם מִכַּף מַלְכֵי אַשּׁוּר.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371600"/>
            <a:ext cx="32766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19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Things were so bad that the people were united.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590800"/>
            <a:ext cx="32766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2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Sounds like Pesach Sheni – just Korban Pesach.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5334000"/>
            <a:ext cx="3276600" cy="129539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9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Tries to convince them to return to G-d and bring back the exiles.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1888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23218"/>
            <a:ext cx="5943599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וְאַל-תִּהְיוּ כַּאֲבוֹתֵיכֶם וְכַאֲחֵיכֶם אֲשֶׁר מָעֲלוּ בַּיהוָה אֱלֹהֵי אֲבוֹתֵיהֶם וַיִּתְּנֵם לְשַׁמָּה כַּאֲשֶׁר אַתֶּם רֹאִים.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עַתָּה אַל-תַּקְשׁוּ עָרְפְּכֶם כַּאֲבוֹתֵיכֶם תְּנוּ-יָד לַיהוָה וּבֹאוּ לְמִקְדָּשׁוֹ אֲשֶׁר הִקְדִּישׁ לְעוֹלָם וְעִבְדוּ אֶת-יְהוָה אֱלֹהֵיכֶם וְיָשֹׁב מִכֶּם חֲרוֹן אַפּוֹ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כִּי בְשׁוּבְכֶם עַל-יְהוָה אֲחֵיכֶם וּבְנֵיכֶם לְרַחֲמִים לִפְנֵי שׁוֹבֵיהֶם וְלָשׁוּב לָאָרֶץ הַזֹּאת כִּי-חַנּוּן וְרַחוּם יְהוָה אֱלֹהֵיכֶם וְלֹא-יָסִיר פָּנִים מִכֶּם אִם-תָּשׁוּבוּ אֵלָיו.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וַיִּהְיוּ הָרָצִים עֹבְרִים מֵעִיר לָעִיר בְּאֶרֶץ-אֶפְרַיִם וּמְנַשֶּׁה וְעַד-זְבֻלוּן וַיִּהְיוּ מַשְׂחִיקִים עֲלֵיהֶם וּמַלְעִגִים בָּם. </a:t>
            </a:r>
            <a:endParaRPr lang="he-IL" sz="20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אַךְ-אֲנָשִׁים מֵאָשֵׁר וּמְנַשֶּׁה וּמִזְּבֻלוּן נִכְנְעוּ וַיָּבֹאוּ לִירוּשָׁלִָם.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גַּם בִּיהוּדָה הָיְתָה יַד הָאֱלֹהִים לָתֵת לָהֶם לֵב אֶחָד לַעֲשׂוֹת מִצְוַת הַמֶּלֶךְ וְהַשָּׂרִים בִּדְבַר יְהוָה.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590800"/>
            <a:ext cx="3048000" cy="1447800"/>
          </a:xfrm>
          <a:prstGeom prst="rightArrowCallout">
            <a:avLst>
              <a:gd name="adj1" fmla="val 25000"/>
              <a:gd name="adj2" fmla="val 25000"/>
              <a:gd name="adj3" fmla="val 13278"/>
              <a:gd name="adj4" fmla="val 8427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Getting everyone’s hopes up – return to G-d and He will save us from Ashor.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114800"/>
            <a:ext cx="3048000" cy="13335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47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sent letters to everyone to come but they mocked them.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1173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295400"/>
            <a:ext cx="5410200" cy="485378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וַיֵּאָסְפוּ יְרוּשָׁלִַם עַם-רָב לַעֲשׂוֹת אֶת-חַג הַמַּצּוֹת בַּחֹדֶשׁ הַשֵּׁנִי קָהָל לָרֹב מְאֹד. </a:t>
            </a:r>
            <a:endParaRPr lang="en-US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וַיָּקֻמוּ וַיָּסִירוּ אֶת-הַמִּזְבְּחוֹת אֲשֶׁר בִּירוּשָׁלִָם וְאֵת כָּל-הַמְקַטְּרוֹת הֵסִירוּ וַיַּשְׁלִיכוּ לְנַחַל קִדְרוֹן.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וַיִּשְׁחֲטוּ הַפֶּסַח בְּאַרְבָּעָה עָשָׂר לַחֹדֶשׁ הַשֵּׁנִי וְהַכֹּהֲנִים וְהַלְוִיִּם נִכְלְמוּ וַיִּתְקַדְּשׁוּ וַיָּבִיאוּ עֹלוֹת בֵּית 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וַיַּעַמְדוּ עַל-עָמְדָם כְּמִשְׁפָּטָם כְּתוֹרַת מֹשֶׁה אִישׁ-הָאֱלֹהִים הַכֹּהֲנִים זֹרְקִים אֶת-הַדָּם מִיַּד הַלְוִיִּם.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כִּי-רַבַּת בַּקָּהָל אֲשֶׁר לֹא-הִתְקַדָּשׁוּ וְהַלְוִיִּם עַל-שְׁחִיטַת הַפְּסָחִים לְכֹל לֹא טָהוֹר לְהַקְדִּישׁ לַיהוָה.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כִּי מַרְבִּית הָעָם רַבַּת מֵאֶפְרַיִם וּמְנַשֶּׁה יִשָּׂשכָר וּזְבֻלוּן לֹא הִטֶּהָרוּ כִּי-אָכְלוּ אֶת-הַפֶּסַח בְּלֹא כַכָּתוּב כִּי הִתְפַּלֵּל יְחִזְקִיָּהוּ עֲלֵיהֶם לֵאמֹר יְהוָה הַטּוֹב יְכַפֵּר בְּעַד.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כָּל-לְבָבוֹ הֵכִין לִדְרוֹשׁ הָאֱלֹהִים יְהוָה אֱלֹהֵי אֲבוֹתָיו וְלֹא כְּטָהֳרַת הַקֹּדֶשׁ.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וַיִּשְׁמַע יְהוָה אֶל-יְחִזְקִיָּהוּ וַיִּרְפָּא אֶת-הָעָם.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371600"/>
            <a:ext cx="3581400" cy="1447800"/>
          </a:xfrm>
          <a:prstGeom prst="rightArrowCallout">
            <a:avLst>
              <a:gd name="adj1" fmla="val 25000"/>
              <a:gd name="adj2" fmla="val 25000"/>
              <a:gd name="adj3" fmla="val 17262"/>
              <a:gd name="adj4" fmla="val 8951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Chag Hamatzot – he turned Iyar into Nissan. The Rabbis didn’t agree, they call it </a:t>
            </a:r>
            <a:r>
              <a:rPr lang="he-IL" sz="2000" dirty="0" smtClean="0"/>
              <a:t>החודש השני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3200400"/>
            <a:ext cx="3581400" cy="1905000"/>
          </a:xfrm>
          <a:prstGeom prst="rightArrowCallout">
            <a:avLst>
              <a:gd name="adj1" fmla="val 25000"/>
              <a:gd name="adj2" fmla="val 25000"/>
              <a:gd name="adj3" fmla="val 14610"/>
              <a:gd name="adj4" fmla="val 9045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People came from everywhere but they were tamei. </a:t>
            </a:r>
          </a:p>
          <a:p>
            <a:pPr algn="ctr"/>
            <a:r>
              <a:rPr lang="en-GB" sz="2000" dirty="0" smtClean="0"/>
              <a:t>They ate the Pesach in a halachically incorrect way.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5181600"/>
            <a:ext cx="35814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10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Their intentions were good but they were not so stringent with halacha.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6248400"/>
            <a:ext cx="35814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52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listened to his prayers.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67342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219200"/>
            <a:ext cx="6705600" cy="485378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וַיַּעֲשׂוּ בְנֵי-יִשְׂרָאֵל הַנִּמְצְאִים בִּירוּשָׁלִַם אֶת-חַג הַמַּצּוֹת שִׁבְעַת יָמִים בְּשִׂמְחָה גְדוֹלָה וּמְהַלְלִים לַיהוָה יוֹם בְּיוֹם הַלְוִיִּם וְהַכֹּהֲנִים בִּכְלֵי-עֹז לַיהוָה.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וַיְדַבֵּר יְחִזְקִיָּהוּ עַל-לֵב כָּל-הַלְוִיִּם הַמַּשְׂכִּילִים שֵׂכֶל-טוֹב לַיהוָה וַיֹּאכְלוּ אֶת-הַמּוֹעֵד שִׁבְעַת הַיָּמִים מְזַבְּחִים זִבְחֵי שְׁלָמִים וּמִתְוַדִּים לַיהוָה אֱלֹהֵי אֲבוֹתֵיהֶם.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וַיִּוָּעֲצוּ כָּל-הַקָּהָל לַעֲשׂוֹת שִׁבְעַת יָמִים אֲחֵרִים וַיַּעֲשׂוּ שִׁבְעַת-יָמִים שִׂמְחָה.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חִזְקִיָּהוּ מֶלֶךְ-יְהוּדָה הֵרִים לַקָּהָל אֶלֶף פָּרִים וְשִׁבְעַת אֲלָפִים צֹאן </a:t>
            </a:r>
            <a:r>
              <a:rPr lang="he-IL" sz="2000" dirty="0" smtClean="0">
                <a:cs typeface="David" pitchFamily="34" charset="-79"/>
              </a:rPr>
              <a:t>וְהַשָּׂרִים </a:t>
            </a:r>
            <a:r>
              <a:rPr lang="he-IL" sz="2000" dirty="0">
                <a:cs typeface="David" pitchFamily="34" charset="-79"/>
              </a:rPr>
              <a:t>הֵרִימוּ לַקָּהָל פָּרִים אֶלֶף וְצֹאן עֲשֶׂרֶת אֲלָפִים וַיִּתְקַדְּשׁוּ כֹהֲנִים לָרֹב.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וַיִּשְׂמְחוּ כָּל-קְהַל יְהוּדָה וְהַכֹּהֲנִים וְהַלְוִיִּם וְכָל-הַקָּהָל הַבָּאִים מִיִּשְׂרָאֵל וְהַגֵּרִים הַבָּאִים מֵאֶרֶץ יִשְׂרָאֵל וְהַיּוֹשְׁבִים בִּיהוּדָה.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וַתְּהִי שִׂמְחָה-גְדוֹלָה בִּירוּשָׁלִָם כִּי מִימֵי שְׁלֹמֹה בֶן-דָּוִיד מֶלֶךְ יִשְׂרָאֵל לֹא כָזֹאת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בִּירוּשָׁלִָם.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וַיָּקֻמוּ הַכֹּהֲנִים הַלְוִיִּם וַיְבָרְכוּ אֶת-הָעָם וַיִּשָּׁמַע בְּקוֹלָם וַתָּבוֹא תְפִלָּתָם לִמְעוֹן קָדְשׁוֹ לַשָּׁמָיִם.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4876800"/>
            <a:ext cx="2133600" cy="1905000"/>
          </a:xfrm>
          <a:prstGeom prst="rightArrowCallout">
            <a:avLst>
              <a:gd name="adj1" fmla="val 25000"/>
              <a:gd name="adj2" fmla="val 25000"/>
              <a:gd name="adj3" fmla="val 9054"/>
              <a:gd name="adj4" fmla="val 8681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Biggest thing to happen in Yerushalayim since the times of Shlomo. </a:t>
            </a:r>
          </a:p>
        </p:txBody>
      </p:sp>
    </p:spTree>
    <p:extLst>
      <p:ext uri="{BB962C8B-B14F-4D97-AF65-F5344CB8AC3E}">
        <p14:creationId xmlns:p14="http://schemas.microsoft.com/office/powerpoint/2010/main" val="11616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לב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אַחֲרֵי הַדְּבָרִים וְהָאֱמֶת הָאֵלֶּה בָּא סַנְחֵרִיב מֶלֶךְ-אַשּׁוּר וַיָּבֹא בִיהוּדָה וַיִּחַן עַל-הֶעָרִים הַבְּצֻרוֹת וַיֹּאמֶר לְבִקְעָם אֵלָיו.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וַיַּרְא יְחִזְקִיָּהוּ כִּי-בָא סַנְחֵרִיב וּפָנָיו לַמִּלְחָמָה עַל-יְרוּשָׁלִָם.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וַיִּוָּעַץ עִם-שָׂרָיו וְגִבֹּרָיו לִסְתּוֹם אֶת-מֵימֵי הָעֲיָנוֹת אֲשֶׁר מִחוּץ לָעִיר וַיַּעְזְרוּהוּ.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וַיִּקָּבְצוּ עַם-רָב וַיִּסְתְּמוּ אֶת-כָּל-הַמַּעְיָנוֹת וְאֶת-הַנַּחַל הַשּׁוֹטֵף בְּתוֹךְ-הָאָרֶץ לֵאמֹר לָמָּה יָבוֹאוּ מַלְכֵי אַשּׁוּר וּמָצְאוּ מַיִם רַבִּים.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וַיִּתְחַזַּק וַיִּבֶן אֶת-כָּל-הַחוֹמָה הַפְּרוּצָה וַיַּעַל עַל-הַמִּגְדָּלוֹת וְלַחוּצָה הַחוֹמָה אַחֶרֶת וַיְחַזֵּק אֶת-הַמִּלּוֹא עִיר דָּוִיד וַיַּעַשׂ שֶׁלַח לָרֹב וּמָגִנִּים.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וַיִּתֵּן שָׂרֵי מִלְחָמוֹת עַל-הָעָם וַיִּקְבְּצֵם אֵלָיו אֶל-רְחוֹב שַׁעַר הָעִיר וַיְדַבֵּר עַל-לְבָבָם לֵאמֹר.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חִזְקוּ וְאִמְצוּ אַל-תִּירְאוּ וְאַל-תֵּחַתּוּ מִפְּנֵי מֶלֶךְ אַשּׁוּר וּמִלִּפְנֵי כָּל-הֶהָמוֹן אֲשֶׁר-עִמּוֹ כִּי-עִמָּנוּ רַב מֵעִמּוֹ.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עִמּוֹ זְרוֹעַ בָּשָׂר וְעִמָּנוּ יְהוָה אֱלֹהֵינוּ לְעָזְרֵנוּ וּלְהִלָּחֵם מִלְחֲמֹתֵנוּ וַיִּסָּמְכוּ הָעָם עַל-דִּבְרֵי יְחִזְקִיָּהוּ מֶלֶךְ-יְהוּדָה.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/>
            </a:r>
            <a:br>
              <a:rPr lang="he-IL" sz="2400" b="1" dirty="0">
                <a:solidFill>
                  <a:schemeClr val="accent4"/>
                </a:solidFill>
                <a:cs typeface="David" pitchFamily="34" charset="-79"/>
              </a:rPr>
            </a:br>
            <a:r>
              <a:rPr lang="en-GB" sz="2400" b="1" dirty="0" smtClean="0">
                <a:solidFill>
                  <a:schemeClr val="accent4"/>
                </a:solidFill>
                <a:cs typeface="David" pitchFamily="34" charset="-79"/>
              </a:rPr>
              <a:t>They were saved from this battle.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806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לב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וַיִּתְפַּלֵּל יְחִזְקִיָּהוּ הַמֶּלֶךְ וִישַׁעְיָהוּ בֶן-אָמוֹץ הַנָּבִיא עַל-זֹאת וַיִּזְעֲקוּ הַשָּׁמָיִם. </a:t>
            </a: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יְהוָה מַלְאָךְ וַיַּכְחֵד כָּל-גִּבּוֹר חַיִל וְנָגִיד וְשָׂר בְּמַחֲנֵה מֶלֶךְ אַשּׁוּר וַיָּשָׁב בְּבֹשֶׁת פָּנִים לְאַרְצוֹ וַיָּבֹא בֵּית אֱלֹהָיו </a:t>
            </a:r>
            <a:r>
              <a:rPr lang="he-IL" sz="2000" dirty="0" smtClean="0">
                <a:cs typeface="David" pitchFamily="34" charset="-79"/>
              </a:rPr>
              <a:t>וּמִיצִיאֵי </a:t>
            </a:r>
            <a:r>
              <a:rPr lang="he-IL" sz="2000" dirty="0">
                <a:cs typeface="David" pitchFamily="34" charset="-79"/>
              </a:rPr>
              <a:t>מֵעָיו שָׁם הִפִּילֻהוּ בֶחָרֶב. </a:t>
            </a:r>
            <a:r>
              <a:rPr lang="he-IL" sz="2000" b="1" dirty="0">
                <a:cs typeface="David" pitchFamily="34" charset="-79"/>
              </a:rPr>
              <a:t>כב</a:t>
            </a:r>
            <a:r>
              <a:rPr lang="he-IL" sz="2000" dirty="0">
                <a:cs typeface="David" pitchFamily="34" charset="-79"/>
              </a:rPr>
              <a:t> וַיּוֹשַׁע יְהוָה אֶת-יְחִזְקִיָּהוּ וְאֵת יֹשְׁבֵי יְרוּשָׁלִַם מִיַּד סַנְחֵרִיב מֶלֶךְ-אַשּׁוּר וּמִיַּד-כֹּל וַיְנַהֲלֵם מִסָּבִיב. </a:t>
            </a: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וְרַבִּים מְבִיאִים מִנְחָה לַיהוָה לִירוּשָׁלִַם וּמִגְדָּנוֹת לִיחִזְקִיָּהוּ מֶלֶךְ יְהוּדָה וַיִּנַּשֵּׂא לְעֵינֵי כָל-הַגּוֹיִם מֵאַחֲרֵי-כֵן.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בַּיָּמִים הָהֵם חָלָה יְחִזְקִיָּהוּ עַד-לָמוּת וַיִּתְפַּלֵּל אֶל-יְהוָה וַיֹּאמֶר לוֹ וּמוֹפֵת נָתַן לוֹ. </a:t>
            </a: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וְלֹא-כִגְמֻל עָלָיו הֵשִׁיב יְחִזְקִיָּהוּ כִּי גָבַהּ לִבּוֹ וַיְהִי עָלָיו קֶצֶף וְעַל-יְהוּדָה וִירוּשָׁלִָם. </a:t>
            </a:r>
            <a:r>
              <a:rPr lang="he-IL" sz="2000" b="1" dirty="0">
                <a:cs typeface="David" pitchFamily="34" charset="-79"/>
              </a:rPr>
              <a:t>כו</a:t>
            </a:r>
            <a:r>
              <a:rPr lang="he-IL" sz="2000" dirty="0">
                <a:cs typeface="David" pitchFamily="34" charset="-79"/>
              </a:rPr>
              <a:t> וַיִּכָּנַע יְחִזְקִיָּהוּ בְּגֹבַהּ לִבּוֹ הוּא וְיוֹשְׁבֵי יְרוּשָׁלִָם וְלֹא-בָא עֲלֵיהֶם קֶצֶף יְהוָה בִּימֵי יְחִזְקִיָּהוּ. </a:t>
            </a:r>
            <a:r>
              <a:rPr lang="he-IL" sz="2000" b="1" dirty="0">
                <a:cs typeface="David" pitchFamily="34" charset="-79"/>
              </a:rPr>
              <a:t>כז</a:t>
            </a:r>
            <a:r>
              <a:rPr lang="he-IL" sz="2000" dirty="0">
                <a:cs typeface="David" pitchFamily="34" charset="-79"/>
              </a:rPr>
              <a:t> וַיְהִי לִיחִזְקִיָּהוּ עֹשֶׁר וְכָבוֹד הַרְבֵּה מְאֹד וְאֹצָרוֹת עָשָׂה-לוֹ לְכֶסֶף וּלְזָהָב וּלְאֶבֶן יְקָרָה וְלִבְשָׂמִים וּלְמָגִנִּים וּלְכֹל כְּלֵי חֶמְדָּה. </a:t>
            </a: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וּמִסְכְּנוֹת לִתְבוּאַת דָּגָן וְתִירוֹשׁ וְיִצְהָר וְאֻרָו‍ֹת לְכָל-בְּהֵמָה וּבְהֵמָה וַעֲדָרִים לָאֲוֵרֹת. </a:t>
            </a:r>
            <a:r>
              <a:rPr lang="he-IL" sz="2000" b="1" dirty="0">
                <a:cs typeface="David" pitchFamily="34" charset="-79"/>
              </a:rPr>
              <a:t>כט</a:t>
            </a:r>
            <a:r>
              <a:rPr lang="he-IL" sz="2000" dirty="0">
                <a:cs typeface="David" pitchFamily="34" charset="-79"/>
              </a:rPr>
              <a:t> וְעָרִים עָשָׂה לוֹ וּמִקְנֵה-צֹאן וּבָקָר לָרֹב כִּי נָתַן-לוֹ אֱלֹהִים רְכוּשׁ רַב מְאֹד. </a:t>
            </a:r>
            <a:r>
              <a:rPr lang="he-IL" sz="2000" b="1" dirty="0">
                <a:cs typeface="David" pitchFamily="34" charset="-79"/>
              </a:rPr>
              <a:t>ל</a:t>
            </a:r>
            <a:r>
              <a:rPr lang="he-IL" sz="2000" dirty="0">
                <a:cs typeface="David" pitchFamily="34" charset="-79"/>
              </a:rPr>
              <a:t> וְהוּא יְחִזְקִיָּהוּ סָתַם אֶת-מוֹצָא מֵימֵי גִיחוֹן הָעֶלְיוֹן וַיַּישְּׁרֵם לְמַטָּה-מַּעְרָבָה לְעִיר דָּוִיד וַיַּצְלַח יְחִזְקִיָּהוּ בְּכָל-מַעֲשֵׂהוּ. </a:t>
            </a:r>
            <a:r>
              <a:rPr lang="he-IL" sz="2000" b="1" dirty="0">
                <a:cs typeface="David" pitchFamily="34" charset="-79"/>
              </a:rPr>
              <a:t>לא</a:t>
            </a:r>
            <a:r>
              <a:rPr lang="he-IL" sz="2000" dirty="0">
                <a:cs typeface="David" pitchFamily="34" charset="-79"/>
              </a:rPr>
              <a:t> וְכֵן בִּמְלִיצֵי שָׂרֵי בָבֶל הַמְשַׁלְּחִים עָלָיו לִדְרֹשׁ הַמּוֹפֵת אֲשֶׁר הָיָה בָאָרֶץ עֲזָבוֹ הָאֱלֹהִים לְנַסּוֹתוֹ לָדַעַת כָּל-בִּלְבָבוֹ. </a:t>
            </a:r>
            <a:r>
              <a:rPr lang="he-IL" sz="2000" b="1" dirty="0">
                <a:cs typeface="David" pitchFamily="34" charset="-79"/>
              </a:rPr>
              <a:t>לב</a:t>
            </a:r>
            <a:r>
              <a:rPr lang="he-IL" sz="2000" dirty="0">
                <a:cs typeface="David" pitchFamily="34" charset="-79"/>
              </a:rPr>
              <a:t> וְיֶתֶר דִּבְרֵי יְחִזְקִיָּהוּ וַחֲסָדָיו הִנָּם כְּתוּבִים בַּחֲזוֹן יְשַׁעְיָהוּ בֶן-אָמוֹץ הַנָּבִיא עַל-סֵפֶר מַלְכֵי-יְהוּדָה וְיִשְׂרָאֵל. </a:t>
            </a:r>
            <a:r>
              <a:rPr lang="he-IL" sz="2000" b="1" dirty="0">
                <a:cs typeface="David" pitchFamily="34" charset="-79"/>
              </a:rPr>
              <a:t>לג</a:t>
            </a:r>
            <a:r>
              <a:rPr lang="he-IL" sz="2000" dirty="0">
                <a:cs typeface="David" pitchFamily="34" charset="-79"/>
              </a:rPr>
              <a:t> וַיִּשְׁכַּב יְחִזְקִיָּהוּ עִם-אֲבֹתָיו וַיִּקְבְּרֻהוּ בְּמַעֲלֵה קִבְרֵי בְנֵי-דָוִיד וְכָבוֹד עָשׂוּ-לוֹ בְמוֹתוֹ כָּל-יְהוּדָה וְיֹשְׁבֵי יְרוּשָׁלִָם וַיִּמְלֹךְ מְנַשֶּׁה בְנוֹ תַּחְתָּיו</a:t>
            </a:r>
            <a:r>
              <a:rPr lang="he-IL" sz="2000" dirty="0" smtClean="0">
                <a:cs typeface="David" pitchFamily="34" charset="-79"/>
              </a:rPr>
              <a:t>.</a:t>
            </a:r>
            <a:r>
              <a:rPr lang="en-GB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41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Chizkiyahu is going to be famous.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GB" b="1" dirty="0" smtClean="0">
                <a:solidFill>
                  <a:schemeClr val="accent1"/>
                </a:solidFill>
              </a:rPr>
              <a:t>Melachim talks </a:t>
            </a:r>
            <a:r>
              <a:rPr lang="en-GB" b="1" dirty="0">
                <a:solidFill>
                  <a:schemeClr val="accent1"/>
                </a:solidFill>
              </a:rPr>
              <a:t>about what Chizkiyahu did to bring the people back to </a:t>
            </a:r>
            <a:r>
              <a:rPr lang="en-GB" b="1" dirty="0" smtClean="0">
                <a:solidFill>
                  <a:schemeClr val="accent1"/>
                </a:solidFill>
              </a:rPr>
              <a:t>G-d. 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GB" b="1" dirty="0">
                <a:solidFill>
                  <a:schemeClr val="accent2"/>
                </a:solidFill>
              </a:rPr>
              <a:t>Chizkiyahu removes all </a:t>
            </a:r>
            <a:r>
              <a:rPr lang="en-GB" b="1" dirty="0" smtClean="0">
                <a:solidFill>
                  <a:schemeClr val="accent2"/>
                </a:solidFill>
              </a:rPr>
              <a:t>the bamot</a:t>
            </a:r>
            <a:r>
              <a:rPr lang="en-GB" b="1" dirty="0">
                <a:solidFill>
                  <a:schemeClr val="accent2"/>
                </a:solidFill>
              </a:rPr>
              <a:t>. </a:t>
            </a:r>
            <a:endParaRPr lang="en-GB" b="1" dirty="0" smtClean="0">
              <a:solidFill>
                <a:schemeClr val="accent2"/>
              </a:solidFill>
            </a:endParaRPr>
          </a:p>
          <a:p>
            <a:r>
              <a:rPr lang="en-GB" b="1" dirty="0" smtClean="0">
                <a:solidFill>
                  <a:schemeClr val="accent1"/>
                </a:solidFill>
              </a:rPr>
              <a:t>Their behaviour is motivated by Ashor. The people daven so much and bring korbanot but it didn’t help. The people blame Yeshayahu.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At the last minute they are saved.</a:t>
            </a:r>
          </a:p>
          <a:p>
            <a:r>
              <a:rPr lang="en-GB" b="1" dirty="0" smtClean="0">
                <a:solidFill>
                  <a:schemeClr val="accent1"/>
                </a:solidFill>
              </a:rPr>
              <a:t>The people conclude that G-d left His people. The neviim try to make the people understand that G-d was angry because of their corrupt society. They need to be worthy of G-d’s help.</a:t>
            </a:r>
          </a:p>
        </p:txBody>
      </p:sp>
    </p:spTree>
    <p:extLst>
      <p:ext uri="{BB962C8B-B14F-4D97-AF65-F5344CB8AC3E}">
        <p14:creationId xmlns:p14="http://schemas.microsoft.com/office/powerpoint/2010/main" val="251237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בִּשְׁנַת שָׁלֹשׁ לְהוֹשֵׁעַ בֶּן-אֵלָה מֶלֶךְ יִשְׂרָאֵל מָלַךְ חִזְקִיָּה בֶן-אָחָז מֶלֶךְ יְהוּדָה.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בֶּן-עֶשְׂרִים וְחָמֵשׁ שָׁנָה הָיָה בְמָלְכוֹ וְעֶשְׂרִים וָתֵשַׁע שָׁנָה מָלַךְ בִּירוּשָׁלִָם וְשֵׁם אִמּוֹ אֲבִי בַּת-זְכַרְיָה.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וַיַּעַשׂ הַיָּשָׁר בְּעֵינֵי יְהוָה כְּכֹל אֲשֶׁר-עָשָׂה דָּוִד אָבִיו.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הוּא הֵסִיר אֶת-הַבָּמוֹת וְשִׁבַּר אֶת-הַמַּצֵּבֹת וְכָרַת אֶת-הָאֲשֵׁרָה וְכִתַּת נְחַשׁ הַנְּחֹשֶׁת אֲשֶׁר-עָשָׂה מֹשֶׁה כִּי עַד-הַיָּמִים הָהֵמָּה הָיוּ בְנֵי-יִשְׂרָאֵל מְקַטְּרִים לוֹ וַיִּקְרָא-לוֹ נְחֻשְׁתָּן.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בַּיהוָה אֱלֹהֵי-יִשְׂרָאֵל בָּטָח וְאַחֲרָיו לֹא-הָיָה כָמֹהוּ בְּכֹל מַלְכֵי יְהוּדָה וַאֲשֶׁר הָיוּ לְפָנָיו.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וַיִּדְבַּק בַּיהוָה לֹא-סָר מֵאַחֲרָיו וַיִּשְׁמֹר מִצְו‍ֹתָיו אֲשֶׁר-צִוָּה יְהוָה אֶת-מֹשֶׁה.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וְהָיָה יְהוָה עִמּוֹ בְּכֹל אֲשֶׁר-יֵצֵא יַשְׂכִּיל וַיִּמְרֹד בְּמֶלֶךְ-אַשּׁוּר וְלֹא עֲבָדוֹ.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הוּא-הִכָּה אֶת-פְּלִשְׁתִּים עַד-עַזָּה וְאֶת-גְּבוּלֶיהָ מִמִּגְדַּל נוֹצְרִים עַד-עִיר מִבְצָר.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וַיְהִי בַּשָּׁנָה הָרְבִיעִית לַמֶּלֶךְ חִזְקִיָּהוּ הִיא הַשָּׁנָה הַשְּׁבִיעִית לְהוֹשֵׁעַ בֶּן-אֵלָה מֶלֶךְ יִשְׂרָאֵל עָלָה שַׁלְמַנְאֶסֶר מֶלֶךְ-אַשּׁוּר עַל-שֹׁמְרוֹן וַיָּצַר עָלֶיהָ.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וַיִּלְכְּדֻהָ מִקְצֵה שָׁלֹשׁ שָׁנִים בִּשְׁנַת-שֵׁשׁ לְחִזְקִיָּה הִיא שְׁנַת-תֵּשַׁע לְהוֹשֵׁעַ מֶלֶךְ יִשְׂרָאֵל נִלְכְּדָה שֹׁמְרוֹן.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וַיֶּגֶל מֶלֶךְ-אַשּׁוּר אֶת-יִשְׂרָאֵל אַשּׁוּרָה וַיַּנְחֵם בַּחְלַח וּבְחָבוֹר נְהַר גּוֹזָן וְעָרֵי מָדָי.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עַל אֲשֶׁר לֹא-שָׁמְעוּ בְּקוֹל יְהוָה אֱלֹהֵיהֶם וַיַּעַבְרוּ אֶת-בְּרִיתוֹ אֵת כָּל-אֲשֶׁר צִוָּה מֹשֶׁה עֶבֶד יְהוָה וְלֹא שָׁמְעוּ וְלֹא עָשׂוּ. </a:t>
            </a:r>
          </a:p>
        </p:txBody>
      </p:sp>
    </p:spTree>
    <p:extLst>
      <p:ext uri="{BB962C8B-B14F-4D97-AF65-F5344CB8AC3E}">
        <p14:creationId xmlns:p14="http://schemas.microsoft.com/office/powerpoint/2010/main" val="19115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וּבְאַרְבַּע עֶשְׂרֵה שָׁנָה לַמֶּלֶךְ חִזְקִיָּה עָלָה סַנְחֵרִיב מֶלֶךְ-אַשּׁוּר עַל כָּל-עָרֵי יְהוּדָה הַבְּצֻרוֹת וַיִּתְפְּשֵׂם.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חִזְקִיָּה מֶלֶךְ-יְהוּדָה אֶל-מֶלֶךְ-אַשּׁוּר לָכִישָׁה לֵאמֹר חָטָאתִי שׁוּב מֵעָלַי אֵת אֲשֶׁר-תִּתֵּן עָלַי אֶשָּׂא וַיָּשֶׂם מֶלֶךְ-אַשּׁוּר עַל-חִזְקִיָּה מֶלֶךְ-יְהוּדָה שְׁלֹשׁ מֵאוֹת כִּכַּר-כֶּסֶף וּשְׁלֹשִׁים כִּכַּר זָהָב.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וַיִּתֵּן חִזְקִיָּה אֶת-כָּל-הַכֶּסֶף הַנִּמְצָא בֵית-יְהוָה וּבְאֹצְרוֹת בֵּית הַמֶּלֶךְ.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בָּעֵת הַהִיא קִצַּץ חִזְקִיָּה אֶת-דַּלְתוֹת הֵיכַל יְהוָה וְאֶת-הָאֹמְנוֹת אֲשֶׁר צִפָּה חִזְקִיָּה מֶלֶךְ יְהוּדָה וַיִּתְּנֵם לְמֶלֶךְ אַשּׁוּר. </a:t>
            </a:r>
            <a:br>
              <a:rPr lang="he-IL" sz="2000" dirty="0">
                <a:cs typeface="David" pitchFamily="34" charset="-79"/>
              </a:rPr>
            </a:br>
            <a:endParaRPr lang="en-US" sz="2000" dirty="0"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The Assyrian </a:t>
            </a: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army want </a:t>
            </a: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Yerushalayim to </a:t>
            </a: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put up a white flag and surrender. </a:t>
            </a:r>
            <a:endParaRPr lang="en-GB" sz="24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The logical </a:t>
            </a:r>
            <a:r>
              <a:rPr lang="en-GB" sz="2400" b="1" dirty="0">
                <a:solidFill>
                  <a:schemeClr val="accent5"/>
                </a:solidFill>
                <a:cs typeface="David" pitchFamily="34" charset="-79"/>
              </a:rPr>
              <a:t>reason to surrender is when there is no hope. </a:t>
            </a:r>
            <a:endParaRPr lang="en-GB" sz="24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They send a </a:t>
            </a: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delegation to </a:t>
            </a: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Yerushalayim to </a:t>
            </a: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get them to surrender</a:t>
            </a: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486400" cy="48307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מֶלֶךְ-אַשּׁוּר אֶת-תַּרְתָּן וְאֶת-רַב-סָרִיס וְאֶת-רַבְשָׁקֵה מִן-לָכִישׁ אֶל-הַמֶּלֶךְ חִזְקִיָּהוּ בְּחֵיל כָּבֵד יְרוּשָׁלִָם וַיַּעֲלוּ וַיָּבֹאוּ יְרוּשָׁלִַם וַיַּעֲלוּ וַיָּבֹאוּ וַיַּעַמְדוּ בִּתְעָלַת הַבְּרֵכָה הָעֶלְיוֹנָה אֲשֶׁר בִּמְסִלַּת שְׂדֵה כֹבֵס.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וַיִּקְרְאוּ אֶל-הַמֶּלֶךְ וַיֵּצֵא אֲלֵהֶם אֶלְיָקִים בֶּן-חִלְקִיָּהוּ אֲשֶׁר עַל-הַבָּיִת וְשֶׁבְנָה הַסֹּפֵר וְיוֹאָח בֶּן-אָסָף הַמַּזְכִּיר.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וַיֹּאמֶר אֲלֵיהֶם רַבְשָׁקֵה אִמְרוּ-נָא אֶל-חִזְקִיָּהוּ כֹּה-אָמַר הַמֶּלֶךְ הַגָּדוֹל מֶלֶךְ אַשּׁוּר מָה הַבִּטָּחוֹן הַזֶּה אֲשֶׁר בָּטָחְתָּ.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אָמַרְתָּ אַךְ-דְּבַר-שְׂפָתַיִם עֵצָה וּגְבוּרָה לַמִּלְחָמָה עַתָּה עַל-מִי בָטַחְתָּ כִּי מָרַדְתָּ בִּי.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עַתָּה הִנֵּה בָטַחְתָּ לְּךָ עַל-מִשְׁעֶנֶת הַקָּנֶה הָרָצוּץ הַזֶּה עַל-מִצְרַיִם אֲשֶׁר יִסָּמֵךְ אִישׁ עָלָיו וּבָא בְכַפּוֹ וּנְקָבָהּ כֵּן פַּרְעֹה מֶלֶךְ-מִצְרַיִם לְכָל-הַבֹּטְחִים עָלָיו.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וְכִי-תֹאמְרוּן אֵלַי אֶל-יְהוָה אֱלֹהֵינוּ בָּטָחְנוּ הֲלוֹא-הוּא אֲשֶׁר הֵסִיר חִזְקִיָּהוּ אֶת-בָּמֹתָיו וְאֶת-מִזְבְּחֹתָיו וַיֹּאמֶר לִיהוּדָה וְלִירוּשָׁלִַם לִפְנֵי הַמִּזְבֵּחַ הַזֶּה תִּשְׁתַּחֲווּ בִּירוּשָׁלִָם.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וְעַתָּה הִתְעָרֶב נָא אֶת-אֲדֹנִי אֶת-מֶלֶךְ אַשּׁוּר וְאֶתְּנָה לְךָ אַלְפַּיִם סוּסִים אִם-תּוּכַל לָתֶת לְךָ רֹכְבִים עֲלֵיהֶם.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990600"/>
            <a:ext cx="35052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6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Three big ministers go out to negotiate.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1" y="1752600"/>
            <a:ext cx="3505199" cy="990600"/>
          </a:xfrm>
          <a:prstGeom prst="rightArrowCallout">
            <a:avLst>
              <a:gd name="adj1" fmla="val 25000"/>
              <a:gd name="adj2" fmla="val 25000"/>
              <a:gd name="adj3" fmla="val 17381"/>
              <a:gd name="adj4" fmla="val 8991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Ravsheka gives three reasons why they should surrender.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2819400"/>
            <a:ext cx="3505200" cy="9906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003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1. No point relying on Egypt – like using a hollow reed for a cane.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1" y="3886200"/>
            <a:ext cx="3505199" cy="1600200"/>
          </a:xfrm>
          <a:prstGeom prst="rightArrowCallout">
            <a:avLst>
              <a:gd name="adj1" fmla="val 25000"/>
              <a:gd name="adj2" fmla="val 25000"/>
              <a:gd name="adj3" fmla="val 13278"/>
              <a:gd name="adj4" fmla="val 9104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2. Don’t think that G-d will save you – the king destroyed the bamot</a:t>
            </a:r>
            <a:r>
              <a:rPr lang="en-GB" sz="2000" dirty="0"/>
              <a:t> </a:t>
            </a:r>
            <a:r>
              <a:rPr lang="en-GB" sz="2000" dirty="0" smtClean="0"/>
              <a:t>which were considered avodat Hashem.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47171" y="5562600"/>
            <a:ext cx="3534227" cy="1219200"/>
          </a:xfrm>
          <a:prstGeom prst="rightArrowCallout">
            <a:avLst>
              <a:gd name="adj1" fmla="val 25000"/>
              <a:gd name="adj2" fmla="val 25000"/>
              <a:gd name="adj3" fmla="val 13095"/>
              <a:gd name="adj4" fmla="val 9085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3. If you think your army is strong, I will give you 3000 horses and you won’t have the men to ride them.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4663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914400"/>
            <a:ext cx="5715000" cy="5791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וְאֵיךְ תָּשִׁיב אֵת פְּנֵי פַחַת אַחַד עַבְדֵי אֲדֹנִי הַקְּטַנִּים וַתִּבְטַח לְךָ עַל-מִצְרַיִם לְרֶכֶב וּלְפָרָשִׁים.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עַתָּה הֲמִבַּלְעֲדֵי יְהוָה עָלִיתִי עַל-הַמָּקוֹם הַזֶּה לְהַשְׁחִתוֹ יְהוָה אָמַר אֵלַי עֲלֵה עַל-הָאָרֶץ הַזֹּאת וְהַשְׁחִיתָהּ.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וַיֹּאמֶר אֶלְיָקִים בֶּן-חִלְקִיָּהוּ וְשֶׁבְנָה וְיוֹאָח אֶל-רַבְשָׁקֵה דַּבֶּר-נָא אֶל-עֲבָדֶיךָ אֲרָמִית כִּי שֹׁמְעִים אֲנָחְנוּ וְאַל-תְּדַבֵּר עִמָּנוּ יְהוּדִית בְּאָזְנֵי הָעָם אֲשֶׁר עַל-הַחֹמָה.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וַיֹּאמֶר אֲלֵיהֶם רַבְשָׁקֵה הַעַל אֲדֹנֶיךָ וְאֵלֶיךָ שְׁלָחַנִי אֲדֹנִי לְדַבֵּר אֶת-הַדְּבָרִים הָאֵלֶּה הֲלֹא עַל-הָאֲנָשִׁים הַיֹּשְׁבִים עַל-הַחֹמָה לֶאֱכֹל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אֶת-צוֹאָתָם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וְלִשְׁתּוֹת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אֶת-מֵימֵי רַגְלֵיהֶם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עִמָּכֶם.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וַיַּעֲמֹד רַבְשָׁקֵה וַיִּקְרָא בְקוֹל-גָּדוֹל יְהוּדִית וַיְדַבֵּר וַיֹּאמֶר שִׁמְעוּ דְּבַר-הַמֶּלֶךְ הַגָּדוֹל מֶלֶךְ אַשּׁוּר.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כֹּה אָמַר הַמֶּלֶךְ אַל-יַשִּׁא לָכֶם חִזְקִיָּהוּ כִּי-לֹא יוּכַל לְהַצִּיל אֶתְכֶם מִיָּדוֹ.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וְאַל-יַבְטַח אֶתְכֶם חִזְקִיָּהוּ אֶל-יְהוָה לֵאמֹר הַצֵּל יַצִּילֵנוּ יְהוָה וְלֹא תִנָּתֵן אֶת-הָעִיר הַזֹּאת בְּיַד מֶלֶךְ אַשּׁוּר.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447800"/>
            <a:ext cx="32766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6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on His side, he’s on a winning streak.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1" y="2209800"/>
            <a:ext cx="3276599" cy="990600"/>
          </a:xfrm>
          <a:prstGeom prst="rightArrowCallout">
            <a:avLst>
              <a:gd name="adj1" fmla="val 25000"/>
              <a:gd name="adj2" fmla="val 25000"/>
              <a:gd name="adj3" fmla="val 17381"/>
              <a:gd name="adj4" fmla="val 8991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ask him to change from Hebrew to Aramaic so the people can’t listen.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276600"/>
            <a:ext cx="3276600" cy="16002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003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replies he is speaking to the people who will eat their own excrement and drink their own urine under siege.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3397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914400"/>
            <a:ext cx="5638800" cy="5620657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אַל-תִּשְׁמְעוּ אֶל-חִזְקִיָּהוּ כִּי כֹה אָמַר מֶלֶךְ אַשּׁוּר עֲשׂוּ-אִתִּי בְרָכָה וּצְאוּ אֵלַי וְאִכְלוּ אִישׁ-גַּפְנוֹ וְאִישׁ תְּאֵנָתוֹ וּשְׁתוּ אִישׁ מֵי-בֹרוֹ.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עַד-בֹּאִי וְלָקַחְתִּי אֶתְכֶם אֶל-אֶרֶץ כְּאַרְצְכֶם אֶרֶץ דָּגָן וְתִירוֹשׁ אֶרֶץ לֶחֶם וּכְרָמִים אֶרֶץ זֵית יִצְהָר וּדְבַשׁ וִחְיוּ וְלֹא תָמֻתוּ וְאַל-תִּשְׁמְעוּ אֶל-חִזְקִיָּהוּ כִּי-יַסִּית אֶתְכֶם לֵאמֹר יְהוָה יַצִּילֵנוּ.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הַהַצֵּל הִצִּילוּ אֱלֹהֵי הַגּוֹיִם אִישׁ אֶת-אַרְצוֹ מִיַּד מֶלֶךְ אַשּׁוּר.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אַיֵּה אֱלֹהֵי חֲמָת וְאַרְפָּד אַיֵּה אֱלֹהֵי סְפַרְוַיִם הֵנַע וְעִוָּה כִּי-הִצִּילוּ אֶת-שֹׁמְרוֹן מִיָּדִי.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מִי בְּכָל-אֱלֹהֵי הָאֲרָצוֹת אֲשֶׁר-הִצִּילוּ אֶת-אַרְצָם מִיָּדִי כִּי-יַצִּיל יְהוָה אֶת-יְרוּשָׁלִַם מִיָּדִי.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וְהֶחֱרִישׁוּ הָעָם וְלֹא-עָנוּ אֹתוֹ דָּבָר כִּי-מִצְוַת הַמֶּלֶךְ הִיא לֵאמֹר לֹא תַעֲנֻהוּ.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אֶלְיָקִים בֶּן-חִלְקִיָּה אֲשֶׁר-עַל-הַבַּיִת וְשֶׁבְנָא הַסֹּפֵר וְיוֹאָח בֶּן-אָסָף הַמַּזְכִּיר אֶל-חִזְקִיָּהוּ קְרוּעֵי בְגָדִים וַיַּגִּדוּ לוֹ דִּבְרֵי רַבְשָׁקֵה.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76200" y="1600200"/>
            <a:ext cx="3276600" cy="1447800"/>
          </a:xfrm>
          <a:prstGeom prst="rightArrowCallout">
            <a:avLst>
              <a:gd name="adj1" fmla="val 25000"/>
              <a:gd name="adj2" fmla="val 25000"/>
              <a:gd name="adj3" fmla="val 13278"/>
              <a:gd name="adj4" fmla="val 9104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listen to your king. Rather, surrender and I will take you to a nice land.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3733800"/>
            <a:ext cx="3276600" cy="12192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022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Why do you think Yerushalayim should differ from any other fallen city?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597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וַיִּתְפַּלֵּל חִזְקִיָּהוּ לִפְנֵי יְהוָה וַיֹּאמַר יְהוָה אֱלֹהֵי יִשְׂרָאֵל יֹשֵׁב הַכְּרֻבִים אַתָּה-הוּא הָאֱלֹהִים לְבַדְּךָ לְכֹל מַמְלְכוֹת הָאָרֶץ אַתָּה עָשִׂיתָ אֶת-הַשָּׁמַיִם וְאֶת-הָאָרֶץ.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הַטֵּה יְהוָה אָזְנְךָ וּשְׁמָע פְּקַח יְהוָה עֵינֶיךָ וּרְאֵה וּשְׁמַע אֵת דִּבְרֵי סַנְחֵרִיב אֲשֶׁר שְׁלָחוֹ לְחָרֵף אֱלֹהִים חָי.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אָמְנָם יְהוָה הֶחֱרִיבוּ מַלְכֵי אַשּׁוּר אֶת-הַגּוֹיִם וְאֶת-אַרְצָם. </a:t>
            </a: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וְנָתְנוּ אֶת-אֱלֹהֵיהֶם בָּאֵשׁ כִּי לֹא אֱלֹהִים הֵמָּה כִּי אִם-מַעֲשֵׂה יְדֵי-אָדָם עֵץ וָאֶבֶן וַיְאַבְּדוּם.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וְעַתָּה יְהוָה אֱלֹהֵינוּ הוֹשִׁיעֵנוּ נָא מִיָּדוֹ וְיֵדְעוּ כָּל-מַמְלְכוֹת הָאָרֶץ כִּי אַתָּה יְהוָה אֱלֹהִים לְבַדֶּךָ. </a:t>
            </a: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יְשַׁעְיָהוּ בֶן-אָמוֹץ אֶל-חִזְקִיָּהוּ לֵאמֹר כֹּה-אָמַר יְהוָה אֱלֹהֵי יִשְׂרָאֵל אֲשֶׁר הִתְפַּלַּלְתָּ אֵלַי אֶל-סַנְחֵרִב מֶלֶךְ-אַשּׁוּר שָׁמָעְתִּי. </a:t>
            </a: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זֶה הַדָּבָר אֲשֶׁר-דִּבֶּר יְהוָה עָלָיו בָּזָה לְךָ לָעֲגָה לְךָ בְּתוּלַת בַּת-צִיּוֹן אַחֲרֶיךָ רֹאשׁ הֵנִיעָה בַּת יְרוּשָׁלִָם. </a:t>
            </a:r>
            <a:r>
              <a:rPr lang="he-IL" sz="2000" b="1" dirty="0">
                <a:cs typeface="David" pitchFamily="34" charset="-79"/>
              </a:rPr>
              <a:t>כב</a:t>
            </a:r>
            <a:r>
              <a:rPr lang="he-IL" sz="2000" dirty="0">
                <a:cs typeface="David" pitchFamily="34" charset="-79"/>
              </a:rPr>
              <a:t> אֶת-מִי חֵרַפְתָּ וְגִדַּפְתָּ וְעַל-מִי הֲרִימוֹתָ קּוֹל וַתִּשָּׂא מָרוֹם עֵינֶיךָ עַל-קְדוֹשׁ יִשְׂרָאֵל. </a:t>
            </a: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בְּיַד מַלְאָכֶיךָ חֵרַפְתָּ אֲדֹנָי וַתֹּאמֶר </a:t>
            </a:r>
            <a:r>
              <a:rPr lang="he-IL" sz="2000" dirty="0" smtClean="0">
                <a:cs typeface="David" pitchFamily="34" charset="-79"/>
              </a:rPr>
              <a:t>בְּרֹב </a:t>
            </a:r>
            <a:r>
              <a:rPr lang="he-IL" sz="2000" dirty="0">
                <a:cs typeface="David" pitchFamily="34" charset="-79"/>
              </a:rPr>
              <a:t>רִכְבִּי אֲנִי עָלִיתִי מְרוֹם הָרִים יַרְכְּתֵי לְבָנוֹן וְאֶכְרֹת קוֹמַת אֲרָזָיו מִבְחוֹר בְּרֹשָׁיו וְאָבוֹאָה מְלוֹן קִצֹּה יַעַר כַּרְמִלּוֹ. </a:t>
            </a: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אֲנִי קַרְתִּי וְשָׁתִיתִי מַיִם זָרִים וְאַחְרִב בְּכַף-פְּעָמַי כֹּל יְאֹרֵי מָצוֹר. </a:t>
            </a: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הֲלֹא-שָׁמַעְתָּ לְמֵרָחוֹק אֹתָהּ עָשִׂיתִי לְמִימֵי קֶדֶם וִיצַרְתִּיהָ עַתָּה הֲבֵיאתִיהָ וּתְהִי לַהְשׁוֹת גַּלִּים נִצִּים עָרִים בְּצֻרוֹת. </a:t>
            </a:r>
            <a:r>
              <a:rPr lang="he-IL" sz="2000" b="1" dirty="0">
                <a:cs typeface="David" pitchFamily="34" charset="-79"/>
              </a:rPr>
              <a:t>כו</a:t>
            </a:r>
            <a:r>
              <a:rPr lang="he-IL" sz="2000" dirty="0">
                <a:cs typeface="David" pitchFamily="34" charset="-79"/>
              </a:rPr>
              <a:t> וְיֹשְׁבֵיהֶן קִצְרֵי-יָד חַתּוּ וַיֵּבֹשׁוּ הָיוּ עֵשֶׂב שָׂדֶה וִירַק דֶּשֶׁא חֲצִיר גַּגּוֹת וּשְׁדֵפָה לִפְנֵי קָמָה. </a:t>
            </a:r>
            <a:r>
              <a:rPr lang="he-IL" sz="2000" b="1" dirty="0">
                <a:cs typeface="David" pitchFamily="34" charset="-79"/>
              </a:rPr>
              <a:t>כז</a:t>
            </a:r>
            <a:r>
              <a:rPr lang="he-IL" sz="2000" dirty="0">
                <a:cs typeface="David" pitchFamily="34" charset="-79"/>
              </a:rPr>
              <a:t> וְשִׁבְתְּךָ וְצֵאתְךָ וּבֹאֲךָ יָדָעְתִּי וְאֵת הִתְרַגֶּזְךָ אֵלָי. </a:t>
            </a: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יַעַן הִתְרַגֶּזְךָ אֵלַי וְשַׁאֲנַנְךָ עָלָה בְאָזְנָי וְשַׂמְתִּי חַחִי בְּאַפֶּךָ וּמִתְגִּי בִּשְׂפָתֶיךָ וַהֲשִׁבֹתִיךָ בַּדֶּרֶךְ אֲשֶׁר-בָּאתָ בָּהּ. </a:t>
            </a:r>
            <a:r>
              <a:rPr lang="he-IL" sz="2000" b="1" dirty="0">
                <a:cs typeface="David" pitchFamily="34" charset="-79"/>
              </a:rPr>
              <a:t>כט</a:t>
            </a:r>
            <a:r>
              <a:rPr lang="he-IL" sz="2000" dirty="0">
                <a:cs typeface="David" pitchFamily="34" charset="-79"/>
              </a:rPr>
              <a:t> וְזֶה-לְּךָ הָאוֹת אָכוֹל הַשָּׁנָה סָפִיחַ וּבַשָּׁנָה הַשֵּׁנִית סָחִישׁ וּבַשָּׁנָה הַשְּׁלִישִׁית זִרְעוּ וְקִצְרוּ וְנִטְעוּ כְרָמִים וְאִכְלוּ פִרְיָם. </a:t>
            </a:r>
            <a:r>
              <a:rPr lang="he-IL" sz="2000" b="1" dirty="0">
                <a:cs typeface="David" pitchFamily="34" charset="-79"/>
              </a:rPr>
              <a:t>ל</a:t>
            </a:r>
            <a:r>
              <a:rPr lang="he-IL" sz="2000" dirty="0">
                <a:cs typeface="David" pitchFamily="34" charset="-79"/>
              </a:rPr>
              <a:t> וְיָסְפָה פְּלֵיטַת בֵּית-יְהוּדָה הַנִּשְׁאָרָה שֹׁרֶשׁ לְמָטָּה וְעָשָׂה פְרִי לְמָעְלָה. </a:t>
            </a:r>
            <a:r>
              <a:rPr lang="he-IL" sz="2000" b="1" dirty="0">
                <a:cs typeface="David" pitchFamily="34" charset="-79"/>
              </a:rPr>
              <a:t>לא</a:t>
            </a:r>
            <a:r>
              <a:rPr lang="he-IL" sz="2000" dirty="0">
                <a:cs typeface="David" pitchFamily="34" charset="-79"/>
              </a:rPr>
              <a:t> כִּי מִירוּשָׁלִַם תֵּצֵא שְׁאֵרִית וּפְלֵיטָה מֵהַר צִיּוֹן קִנְאַת יְהוָה </a:t>
            </a:r>
            <a:r>
              <a:rPr lang="he-IL" sz="2000" dirty="0" smtClean="0">
                <a:cs typeface="David" pitchFamily="34" charset="-79"/>
              </a:rPr>
              <a:t>צְבָאוֹת תַּעֲשֶׂה-זֹּאת.</a:t>
            </a: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9214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כִּשְׁמֹעַ הַמֶּלֶךְ חִזְקִיָּהוּ וַיִּקְרַע אֶת-בְּגָדָיו וַיִּתְכַּס בַּשָּׂק וַיָּבֹא בֵּית יְהוָה.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וַיִּשְׁלַח אֶת-אֶלְיָקִים אֲשֶׁר-עַל-הַבַּיִת וְשֶׁבְנָא הַסֹּפֵר וְאֵת זִקְנֵי הַכֹּהֲנִים מִתְכַּסִּים בַּשַּׂקִּים אֶל-יְשַׁעְיָהוּ הַנָּבִיא בֶּן-אָמוֹץ.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וַיֹּאמְרוּ אֵלָיו כֹּה אָמַר חִזְקִיָּהוּ יוֹם-צָרָה וְתוֹכֵחָה וּנְאָצָה הַיּוֹם הַזֶּה כִּי בָאוּ בָנִים עַד-מַשְׁבֵּר וְכֹחַ אַיִן לְלֵדָה.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אוּלַי יִשְׁמַע יְהוָה אֱלֹהֶיךָ אֵת כָּל-דִּבְרֵי רַבְשָׁקֵה אֲשֶׁר שְׁלָחוֹ מֶלֶךְ-אַשּׁוּר אֲדֹנָיו לְחָרֵף אֱלֹהִים חַי וְהוֹכִיחַ בַּדְּבָרִים אֲשֶׁר שָׁמַע יְהוָה אֱלֹהֶיךָ וְנָשָׂאתָ תְפִלָּה בְּעַד הַשְּׁאֵרִית הַנִּמְצָאָה.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וַיָּבֹאוּ עַבְדֵי הַמֶּלֶךְ חִזְקִיָּהוּ אֶל-יְשַׁעְיָהוּ.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וַיֹּאמֶר לָהֶם יְשַׁעְיָהוּ כֹּה תֹאמְרוּן אֶל-אֲדֹנֵיכֶם כֹּה אָמַר יְהוָה אַל-תִּירָא מִפְּנֵי הַדְּבָרִים אֲשֶׁר שָׁמַעְתָּ אֲשֶׁר גִּדְּפוּ נַעֲרֵי מֶלֶךְ-אַשּׁוּר אֹתִי.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הִנְנִי נֹתֵן בּוֹ רוּחַ וְשָׁמַע שְׁמוּעָה וְשָׁב לְאַרְצוֹ וְהִפַּלְתִּיו בַּחֶרֶב בְּאַרְצוֹ.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וַיָּשָׁב רַבְשָׁקֵה וַיִּמְצָא אֶת-מֶלֶךְ אַשּׁוּר נִלְחָם עַל-לִבְנָה כִּי שָׁמַע כִּי נָסַע מִלָּכִישׁ.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וַיִּשְׁמַע אֶל-תִּרְהָקָה מֶלֶךְ-כּוּשׁ לֵאמֹר הִנֵּה יָצָא לְהִלָּחֵם אִתָּךְ וַיָּשָׁב וַיִּשְׁלַח מַלְאָכִים אֶל-חִזְקִיָּהוּ לֵאמֹר.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כֹּה תֹאמְרוּן אֶל-חִזְקִיָּהוּ מֶלֶךְ-יְהוּדָה לֵאמֹר אַל-יַשִּׁאֲךָ אֱלֹהֶיךָ אֲשֶׁר אַתָּה בֹּטֵחַ בּוֹ לֵאמֹר לֹא תִנָּתֵן יְרוּשָׁלִַם בְּיַד מֶלֶךְ אַשּׁוּר.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הִנֵּה אַתָּה שָׁמַעְתָּ אֵת אֲשֶׁר עָשׂוּ מַלְכֵי אַשּׁוּר לְכָל-הָאֲרָצוֹת לְהַחֲרִימָם וְאַתָּה תִּנָּצֵל.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הַהִצִּילוּ אֹתָם אֱלֹהֵי הַגּוֹיִם אֲשֶׁר שִׁחֲתוּ אֲבוֹתַי אֶת-גּוֹזָן וְאֶת-חָרָן וְרֶצֶף וּבְנֵי-עֶדֶן אֲשֶׁר בִּתְלַאשָּׂר.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אַיּוֹ מֶלֶךְ-חֲמָת וּמֶלֶךְ אַרְפָּד וּמֶלֶךְ לָעִיר סְפַרְוָיִם הֵנַע וְעִוָּה.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וַיִּקַּח חִזְקִיָּהוּ אֶת-הַסְּפָרִים מִיַּד הַמַּלְאָכִים וַיִּקְרָאֵם וַיַּעַל בֵּית יְהוָה וַיִּפְרְשֵׂהוּ חִזְקִיָּהוּ לִפְנֵי יְהוָה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338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2502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חזקיהו</vt:lpstr>
      <vt:lpstr>PowerPoint Presentation</vt:lpstr>
      <vt:lpstr>מלכים ב פרק יח</vt:lpstr>
      <vt:lpstr>מלכים ב פרק יח</vt:lpstr>
      <vt:lpstr>מלכים ב פרק יח</vt:lpstr>
      <vt:lpstr>מלכים ב פרק יח</vt:lpstr>
      <vt:lpstr>מלכים ב פרק יח</vt:lpstr>
      <vt:lpstr>מלכים ב פרק יט</vt:lpstr>
      <vt:lpstr>מלכים ב פרק יט</vt:lpstr>
      <vt:lpstr>מלכים ב פרק יט</vt:lpstr>
      <vt:lpstr>דברי הימים ב פרק כט</vt:lpstr>
      <vt:lpstr>דברי הימים ב פרק כט</vt:lpstr>
      <vt:lpstr>דברי הימים ב פרק כט</vt:lpstr>
      <vt:lpstr>דברי הימים ב פרק ל</vt:lpstr>
      <vt:lpstr>דברי הימים ב פרק ל</vt:lpstr>
      <vt:lpstr>דברי הימים ב פרק ל</vt:lpstr>
      <vt:lpstr>דברי הימים ב פרק ל</vt:lpstr>
      <vt:lpstr>דברי הימים ב פרק לב</vt:lpstr>
      <vt:lpstr>דברי הימים ב פרק לב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145</cp:revision>
  <dcterms:created xsi:type="dcterms:W3CDTF">2006-08-16T00:00:00Z</dcterms:created>
  <dcterms:modified xsi:type="dcterms:W3CDTF">2013-09-17T18:27:15Z</dcterms:modified>
</cp:coreProperties>
</file>